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86" y="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18/09/2017</a:t>
            </a:fld>
            <a:endParaRPr lang="it-IT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18/09/2017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18/09/2017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18/09/2017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18/09/2017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18/09/2017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18/09/2017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18/09/2017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18/09/2017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18/09/2017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18/09/2017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00">
            <a:alpha val="7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pPr/>
              <a:t>18/09/2017</a:t>
            </a:fld>
            <a:endParaRPr lang="it-IT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magine 2" descr="Descrizione: IMG_0803.JPG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90914"/>
            <a:ext cx="1332000" cy="9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WordArt 3"/>
          <p:cNvSpPr>
            <a:spLocks noChangeArrowheads="1" noChangeShapeType="1" noTextEdit="1"/>
          </p:cNvSpPr>
          <p:nvPr/>
        </p:nvSpPr>
        <p:spPr bwMode="auto">
          <a:xfrm>
            <a:off x="585283" y="1355725"/>
            <a:ext cx="1610453" cy="295275"/>
          </a:xfrm>
          <a:prstGeom prst="rect">
            <a:avLst/>
          </a:prstGeom>
        </p:spPr>
        <p:txBody>
          <a:bodyPr wrap="none" fromWordArt="1">
            <a:prstTxWarp prst="textArchDown">
              <a:avLst>
                <a:gd name="adj" fmla="val 470288"/>
              </a:avLst>
            </a:prstTxWarp>
          </a:bodyPr>
          <a:lstStyle/>
          <a:p>
            <a:pPr algn="ctr" rtl="0">
              <a:buNone/>
            </a:pPr>
            <a:endParaRPr lang="it-IT" sz="1600" kern="10" spc="0" dirty="0">
              <a:ln w="12700">
                <a:solidFill>
                  <a:srgbClr val="002060"/>
                </a:solidFill>
                <a:round/>
                <a:headEnd/>
                <a:tailEnd/>
              </a:ln>
              <a:solidFill>
                <a:srgbClr val="00206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2987824" y="1026914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i="1" dirty="0"/>
              <a:t>Vieni, Spirito Santo!</a:t>
            </a:r>
            <a:endParaRPr lang="it-IT" sz="2400" dirty="0"/>
          </a:p>
        </p:txBody>
      </p:sp>
      <p:sp>
        <p:nvSpPr>
          <p:cNvPr id="6" name="Rettangolo 5"/>
          <p:cNvSpPr/>
          <p:nvPr/>
        </p:nvSpPr>
        <p:spPr>
          <a:xfrm>
            <a:off x="168662" y="1650999"/>
            <a:ext cx="882212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2400" b="1" dirty="0" smtClean="0">
                <a:solidFill>
                  <a:srgbClr val="002060"/>
                </a:solidFill>
                <a:latin typeface="Arial Black" pitchFamily="34" charset="0"/>
              </a:rPr>
              <a:t>Assemblea  dei  Consacrati</a:t>
            </a:r>
            <a:r>
              <a:rPr lang="it-IT" sz="2400" dirty="0" smtClean="0">
                <a:solidFill>
                  <a:srgbClr val="002060"/>
                </a:solidFill>
                <a:latin typeface="Arial Black" pitchFamily="34" charset="0"/>
              </a:rPr>
              <a:t>  </a:t>
            </a:r>
            <a:r>
              <a:rPr lang="it-IT" sz="2400" b="1" dirty="0" smtClean="0">
                <a:solidFill>
                  <a:srgbClr val="002060"/>
                </a:solidFill>
                <a:latin typeface="Arial Black" pitchFamily="34" charset="0"/>
              </a:rPr>
              <a:t>con  il  Vescovo  Oscar</a:t>
            </a:r>
          </a:p>
          <a:p>
            <a:pPr algn="ctr">
              <a:lnSpc>
                <a:spcPct val="150000"/>
              </a:lnSpc>
            </a:pPr>
            <a:r>
              <a:rPr lang="it-IT" sz="1600" b="1" dirty="0" smtClean="0">
                <a:solidFill>
                  <a:srgbClr val="002060"/>
                </a:solidFill>
                <a:latin typeface="Arial Black" pitchFamily="34" charset="0"/>
              </a:rPr>
              <a:t>Nuova Olonio, 2 settembre 2017</a:t>
            </a:r>
            <a:endParaRPr lang="it-IT" sz="16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467545" y="2924944"/>
            <a:ext cx="852324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sz="4400" b="1" dirty="0" smtClean="0">
              <a:latin typeface="Arial Black" pitchFamily="34" charset="0"/>
            </a:endParaRPr>
          </a:p>
          <a:p>
            <a:pPr algn="ctr"/>
            <a:r>
              <a:rPr lang="it-IT" sz="4400" b="1" dirty="0" smtClean="0">
                <a:latin typeface="Arial Black" pitchFamily="34" charset="0"/>
              </a:rPr>
              <a:t>DOMANDE</a:t>
            </a:r>
            <a:r>
              <a:rPr lang="it-IT" sz="2800" b="1" dirty="0" smtClean="0">
                <a:latin typeface="Arial Black" pitchFamily="34" charset="0"/>
              </a:rPr>
              <a:t>  </a:t>
            </a:r>
          </a:p>
          <a:p>
            <a:pPr algn="ctr"/>
            <a:endParaRPr lang="it-IT" sz="2800" b="1" dirty="0" smtClean="0">
              <a:latin typeface="Arial Black" pitchFamily="34" charset="0"/>
            </a:endParaRPr>
          </a:p>
          <a:p>
            <a:pPr algn="ctr"/>
            <a:r>
              <a:rPr lang="it-IT" sz="2800" b="1" dirty="0" smtClean="0">
                <a:latin typeface="Arial Black" pitchFamily="34" charset="0"/>
              </a:rPr>
              <a:t>PER  IL  DIBATTITO  ASSEMBLEARE</a:t>
            </a:r>
          </a:p>
          <a:p>
            <a:pPr algn="ctr"/>
            <a:r>
              <a:rPr lang="it-IT" b="1" dirty="0"/>
              <a:t> </a:t>
            </a:r>
            <a:endParaRPr lang="it-IT" dirty="0"/>
          </a:p>
        </p:txBody>
      </p:sp>
      <p:pic>
        <p:nvPicPr>
          <p:cNvPr id="1028" name="Immagin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436" y="5229200"/>
            <a:ext cx="2051050" cy="13366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tangolo 1"/>
          <p:cNvSpPr/>
          <p:nvPr/>
        </p:nvSpPr>
        <p:spPr>
          <a:xfrm>
            <a:off x="7827998" y="443414"/>
            <a:ext cx="11305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sz="2000" kern="10" dirty="0" smtClean="0">
                <a:ln w="12700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USMI</a:t>
            </a:r>
            <a:endParaRPr lang="it-IT" sz="2000" kern="10" dirty="0">
              <a:ln w="12700">
                <a:solidFill>
                  <a:srgbClr val="002060"/>
                </a:solidFill>
                <a:round/>
                <a:headEnd/>
                <a:tailEnd/>
              </a:ln>
              <a:solidFill>
                <a:srgbClr val="00206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-67588" y="490671"/>
            <a:ext cx="1967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it-IT" kern="10" dirty="0" smtClean="0">
                <a:ln w="12700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CISM</a:t>
            </a:r>
            <a:endParaRPr lang="it-IT" kern="10" dirty="0">
              <a:ln w="12700">
                <a:solidFill>
                  <a:srgbClr val="002060"/>
                </a:solidFill>
                <a:round/>
                <a:headEnd/>
                <a:tailEnd/>
              </a:ln>
              <a:solidFill>
                <a:srgbClr val="00206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1444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07504" y="836712"/>
            <a:ext cx="9015683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it-IT" sz="2400" dirty="0" smtClean="0">
                <a:latin typeface="Calibri" pitchFamily="34" charset="0"/>
              </a:rPr>
              <a:t>1.  Accrescere </a:t>
            </a:r>
            <a:r>
              <a:rPr lang="it-IT" sz="2400" dirty="0">
                <a:latin typeface="Calibri" pitchFamily="34" charset="0"/>
              </a:rPr>
              <a:t>la ricerca dell’</a:t>
            </a:r>
            <a:r>
              <a:rPr lang="it-IT" sz="2400" b="1" dirty="0">
                <a:latin typeface="Calibri" pitchFamily="34" charset="0"/>
              </a:rPr>
              <a:t>essenziale</a:t>
            </a:r>
            <a:r>
              <a:rPr lang="it-IT" sz="2400" dirty="0">
                <a:latin typeface="Calibri" pitchFamily="34" charset="0"/>
              </a:rPr>
              <a:t> e la disponibilità alla </a:t>
            </a:r>
            <a:r>
              <a:rPr lang="it-IT" sz="2400" b="1" dirty="0">
                <a:latin typeface="Calibri" pitchFamily="34" charset="0"/>
              </a:rPr>
              <a:t>direzione</a:t>
            </a:r>
            <a:r>
              <a:rPr lang="it-IT" sz="2400" dirty="0">
                <a:latin typeface="Calibri" pitchFamily="34" charset="0"/>
              </a:rPr>
              <a:t> </a:t>
            </a:r>
            <a:r>
              <a:rPr lang="it-IT" sz="2400" b="1" dirty="0">
                <a:latin typeface="Calibri" pitchFamily="34" charset="0"/>
              </a:rPr>
              <a:t>spirituale,  </a:t>
            </a:r>
            <a:r>
              <a:rPr lang="it-IT" sz="2400" dirty="0">
                <a:latin typeface="Calibri" pitchFamily="34" charset="0"/>
              </a:rPr>
              <a:t>avere un maggior affidamento alla </a:t>
            </a:r>
            <a:r>
              <a:rPr lang="it-IT" sz="2400" b="1" dirty="0">
                <a:latin typeface="Calibri" pitchFamily="34" charset="0"/>
              </a:rPr>
              <a:t>Parola di Dio </a:t>
            </a:r>
            <a:r>
              <a:rPr lang="it-IT" sz="2400" dirty="0">
                <a:latin typeface="Calibri" pitchFamily="34" charset="0"/>
              </a:rPr>
              <a:t>(mediante la </a:t>
            </a:r>
            <a:r>
              <a:rPr lang="it-IT" sz="2400" i="1" dirty="0">
                <a:latin typeface="Calibri" pitchFamily="34" charset="0"/>
              </a:rPr>
              <a:t>Lectio </a:t>
            </a:r>
            <a:r>
              <a:rPr lang="it-IT" sz="2400" i="1" dirty="0" smtClean="0">
                <a:latin typeface="Calibri" pitchFamily="34" charset="0"/>
              </a:rPr>
              <a:t>Divina</a:t>
            </a:r>
            <a:r>
              <a:rPr lang="it-IT" sz="2400" dirty="0" smtClean="0">
                <a:latin typeface="Calibri" pitchFamily="34" charset="0"/>
              </a:rPr>
              <a:t>).</a:t>
            </a:r>
          </a:p>
          <a:p>
            <a:pPr lvl="0"/>
            <a:endParaRPr lang="it-IT" sz="2400" b="1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 lvl="0"/>
            <a:r>
              <a:rPr lang="it-IT" sz="2400" b="1" dirty="0" smtClean="0">
                <a:solidFill>
                  <a:srgbClr val="002060"/>
                </a:solidFill>
                <a:latin typeface="Arial Black" pitchFamily="34" charset="0"/>
              </a:rPr>
              <a:t>Abbiamo </a:t>
            </a:r>
            <a:r>
              <a:rPr lang="it-IT" sz="2400" b="1" dirty="0">
                <a:solidFill>
                  <a:srgbClr val="002060"/>
                </a:solidFill>
                <a:latin typeface="Arial Black" pitchFamily="34" charset="0"/>
              </a:rPr>
              <a:t>testimonianze significative da raccontare al nostro Pastore Oscar e a questa assemblea?</a:t>
            </a:r>
            <a:r>
              <a:rPr lang="it-IT" sz="2400" dirty="0">
                <a:solidFill>
                  <a:srgbClr val="002060"/>
                </a:solidFill>
                <a:latin typeface="Arial Black" pitchFamily="34" charset="0"/>
              </a:rPr>
              <a:t>  </a:t>
            </a:r>
          </a:p>
          <a:p>
            <a:pPr lvl="0"/>
            <a:endParaRPr lang="it-IT" sz="2400" dirty="0" smtClean="0">
              <a:latin typeface="Calibri" pitchFamily="34" charset="0"/>
            </a:endParaRPr>
          </a:p>
          <a:p>
            <a:pPr lvl="0"/>
            <a:endParaRPr lang="it-IT" sz="2400" dirty="0">
              <a:latin typeface="Calibri" pitchFamily="34" charset="0"/>
            </a:endParaRPr>
          </a:p>
          <a:p>
            <a:pPr lvl="0" algn="just"/>
            <a:r>
              <a:rPr lang="it-IT" sz="2400" dirty="0" smtClean="0">
                <a:latin typeface="Calibri" pitchFamily="34" charset="0"/>
              </a:rPr>
              <a:t>   - I </a:t>
            </a:r>
            <a:r>
              <a:rPr lang="it-IT" sz="2400" dirty="0">
                <a:latin typeface="Calibri" pitchFamily="34" charset="0"/>
              </a:rPr>
              <a:t>consacrati siano come </a:t>
            </a:r>
            <a:r>
              <a:rPr lang="it-IT" sz="2400" b="1" dirty="0">
                <a:latin typeface="Calibri" pitchFamily="34" charset="0"/>
              </a:rPr>
              <a:t>“sentinelle”</a:t>
            </a:r>
            <a:r>
              <a:rPr lang="it-IT" sz="2400" dirty="0">
                <a:latin typeface="Calibri" pitchFamily="34" charset="0"/>
              </a:rPr>
              <a:t> nella Chiesa locale per suggerire dove orientarsi, come trovare nuove vie di evangelizzazione, quali linguaggi adoperare per andare incontro agli uomini del nostro tempo ecc</a:t>
            </a:r>
            <a:r>
              <a:rPr lang="it-IT" sz="2400" dirty="0" smtClean="0">
                <a:latin typeface="Calibri" pitchFamily="34" charset="0"/>
              </a:rPr>
              <a:t>.</a:t>
            </a:r>
          </a:p>
          <a:p>
            <a:pPr lvl="0"/>
            <a:endParaRPr lang="it-IT" sz="24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lvl="0"/>
            <a:r>
              <a:rPr lang="it-IT" sz="24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it-IT" sz="2400" b="1" dirty="0">
                <a:solidFill>
                  <a:srgbClr val="002060"/>
                </a:solidFill>
                <a:latin typeface="Arial Black" pitchFamily="34" charset="0"/>
              </a:rPr>
              <a:t>A</a:t>
            </a:r>
            <a:r>
              <a:rPr lang="it-IT" sz="2400" b="1" dirty="0" smtClean="0">
                <a:solidFill>
                  <a:srgbClr val="002060"/>
                </a:solidFill>
                <a:latin typeface="Arial Black" pitchFamily="34" charset="0"/>
              </a:rPr>
              <a:t>bbiamo </a:t>
            </a:r>
            <a:r>
              <a:rPr lang="it-IT" sz="2400" b="1" dirty="0">
                <a:solidFill>
                  <a:srgbClr val="002060"/>
                </a:solidFill>
                <a:latin typeface="Arial Black" pitchFamily="34" charset="0"/>
              </a:rPr>
              <a:t>qualche esperienza concreta da narrare o suggerimento da proporre “oggi”?</a:t>
            </a:r>
            <a:endParaRPr lang="it-IT" sz="2400" dirty="0">
              <a:solidFill>
                <a:srgbClr val="002060"/>
              </a:solidFill>
              <a:latin typeface="Arial Black" pitchFamily="34" charset="0"/>
            </a:endParaRPr>
          </a:p>
          <a:p>
            <a:pPr lvl="0"/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81464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323528" y="1556792"/>
            <a:ext cx="8208912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sz="2800" b="1" dirty="0" smtClean="0">
                <a:solidFill>
                  <a:srgbClr val="002060"/>
                </a:solidFill>
                <a:latin typeface="Arial Black" pitchFamily="34" charset="0"/>
              </a:rPr>
              <a:t>2. Inserimento </a:t>
            </a:r>
            <a:r>
              <a:rPr lang="it-IT" sz="2800" b="1" dirty="0">
                <a:solidFill>
                  <a:srgbClr val="002060"/>
                </a:solidFill>
                <a:latin typeface="Arial Black" pitchFamily="34" charset="0"/>
              </a:rPr>
              <a:t>nei </a:t>
            </a:r>
            <a:r>
              <a:rPr lang="it-IT" sz="2800" b="1" dirty="0" smtClean="0">
                <a:solidFill>
                  <a:srgbClr val="002060"/>
                </a:solidFill>
                <a:latin typeface="Arial Black" pitchFamily="34" charset="0"/>
              </a:rPr>
              <a:t>Vicariati</a:t>
            </a:r>
          </a:p>
          <a:p>
            <a:pPr lvl="0"/>
            <a:endParaRPr lang="it-IT" sz="2400" b="1" dirty="0">
              <a:latin typeface="+mj-lt"/>
            </a:endParaRPr>
          </a:p>
          <a:p>
            <a:pPr lvl="0" algn="just"/>
            <a:r>
              <a:rPr lang="it-IT" sz="2400" b="1" dirty="0" smtClean="0">
                <a:latin typeface="+mj-lt"/>
              </a:rPr>
              <a:t>La </a:t>
            </a:r>
            <a:r>
              <a:rPr lang="it-IT" sz="2400" b="1" dirty="0">
                <a:latin typeface="+mj-lt"/>
              </a:rPr>
              <a:t>tua comunità si inserisce con parresìa </a:t>
            </a:r>
            <a:r>
              <a:rPr lang="it-IT" sz="2400" b="1" i="1" dirty="0">
                <a:latin typeface="+mj-lt"/>
              </a:rPr>
              <a:t>(punto 10) </a:t>
            </a:r>
            <a:r>
              <a:rPr lang="it-IT" sz="2400" b="1" dirty="0">
                <a:latin typeface="+mj-lt"/>
              </a:rPr>
              <a:t>nei vari organismi di partecipazione della chiesa locale: consigli pastorali, caritas, pastorale familiare, sanitaria, giovanile, missionaria ecc.?  </a:t>
            </a:r>
            <a:endParaRPr lang="it-IT" sz="2400" b="1" dirty="0" smtClean="0">
              <a:latin typeface="+mj-lt"/>
            </a:endParaRPr>
          </a:p>
          <a:p>
            <a:pPr lvl="0" algn="just"/>
            <a:endParaRPr lang="it-IT" sz="2400" b="1" dirty="0">
              <a:latin typeface="+mj-lt"/>
            </a:endParaRPr>
          </a:p>
          <a:p>
            <a:pPr lvl="0" algn="just"/>
            <a:r>
              <a:rPr lang="it-IT" sz="2400" b="1" dirty="0" smtClean="0">
                <a:latin typeface="+mj-lt"/>
              </a:rPr>
              <a:t>La </a:t>
            </a:r>
            <a:r>
              <a:rPr lang="it-IT" sz="2400" b="1" dirty="0">
                <a:latin typeface="+mj-lt"/>
              </a:rPr>
              <a:t>nostra presenza viene accolta e valorizzata, anche in fase di progettazione e di programmazione? </a:t>
            </a:r>
            <a:endParaRPr lang="it-IT" sz="2400" b="1" dirty="0" smtClean="0">
              <a:latin typeface="+mj-lt"/>
            </a:endParaRPr>
          </a:p>
          <a:p>
            <a:pPr lvl="0" algn="just"/>
            <a:r>
              <a:rPr lang="it-IT" sz="2400" b="1" dirty="0" smtClean="0">
                <a:latin typeface="+mj-lt"/>
              </a:rPr>
              <a:t>Siamo </a:t>
            </a:r>
            <a:r>
              <a:rPr lang="it-IT" sz="2400" b="1" dirty="0">
                <a:latin typeface="+mj-lt"/>
              </a:rPr>
              <a:t>convinti che non dipende “dall’esterno</a:t>
            </a:r>
            <a:r>
              <a:rPr lang="it-IT" sz="2400" b="1" dirty="0" smtClean="0">
                <a:latin typeface="+mj-lt"/>
              </a:rPr>
              <a:t>”, ma </a:t>
            </a:r>
            <a:r>
              <a:rPr lang="it-IT" sz="2400" b="1" dirty="0">
                <a:latin typeface="+mj-lt"/>
              </a:rPr>
              <a:t>“dall’interno” la bellezza del partecipare (dipende cioè da noi)?</a:t>
            </a:r>
          </a:p>
        </p:txBody>
      </p:sp>
    </p:spTree>
    <p:extLst>
      <p:ext uri="{BB962C8B-B14F-4D97-AF65-F5344CB8AC3E}">
        <p14:creationId xmlns:p14="http://schemas.microsoft.com/office/powerpoint/2010/main" val="125339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827584" y="1196752"/>
            <a:ext cx="79208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it-IT" sz="2400" dirty="0" smtClean="0">
              <a:latin typeface="+mj-lt"/>
            </a:endParaRPr>
          </a:p>
          <a:p>
            <a:pPr lvl="0"/>
            <a:endParaRPr lang="it-IT" sz="2400" dirty="0">
              <a:latin typeface="+mj-lt"/>
            </a:endParaRPr>
          </a:p>
          <a:p>
            <a:pPr lvl="0"/>
            <a:endParaRPr lang="it-IT" sz="2400" dirty="0" smtClean="0">
              <a:latin typeface="+mj-lt"/>
            </a:endParaRPr>
          </a:p>
          <a:p>
            <a:pPr lvl="0"/>
            <a:r>
              <a:rPr lang="it-IT" sz="2400" dirty="0" smtClean="0">
                <a:latin typeface="+mj-lt"/>
              </a:rPr>
              <a:t> </a:t>
            </a:r>
            <a:r>
              <a:rPr lang="it-IT" sz="2400" b="1" dirty="0" smtClean="0">
                <a:latin typeface="Calibri" pitchFamily="34" charset="0"/>
              </a:rPr>
              <a:t>3.   Chi </a:t>
            </a:r>
            <a:r>
              <a:rPr lang="it-IT" sz="2400" b="1" dirty="0">
                <a:latin typeface="Calibri" pitchFamily="34" charset="0"/>
              </a:rPr>
              <a:t>si fa carico della formazione permanente all’inculturazione e all’inserimento nella </a:t>
            </a:r>
            <a:r>
              <a:rPr lang="it-IT" sz="2400" b="1" dirty="0" smtClean="0">
                <a:latin typeface="Calibri" pitchFamily="34" charset="0"/>
              </a:rPr>
              <a:t> chiesa locale </a:t>
            </a:r>
          </a:p>
          <a:p>
            <a:pPr lvl="0" algn="just"/>
            <a:r>
              <a:rPr lang="it-IT" sz="2400" b="1" dirty="0" smtClean="0">
                <a:latin typeface="Calibri" pitchFamily="34" charset="0"/>
              </a:rPr>
              <a:t>dei </a:t>
            </a:r>
            <a:r>
              <a:rPr lang="it-IT" sz="2400" b="1" dirty="0">
                <a:latin typeface="Calibri" pitchFamily="34" charset="0"/>
              </a:rPr>
              <a:t>R</a:t>
            </a:r>
            <a:r>
              <a:rPr lang="it-IT" sz="2400" b="1" dirty="0" smtClean="0">
                <a:latin typeface="Calibri" pitchFamily="34" charset="0"/>
              </a:rPr>
              <a:t>eligiosi </a:t>
            </a:r>
            <a:r>
              <a:rPr lang="it-IT" sz="2400" b="1" dirty="0">
                <a:latin typeface="Calibri" pitchFamily="34" charset="0"/>
              </a:rPr>
              <a:t>e delle </a:t>
            </a:r>
            <a:r>
              <a:rPr lang="it-IT" sz="2400" b="1" dirty="0" smtClean="0">
                <a:latin typeface="Calibri" pitchFamily="34" charset="0"/>
              </a:rPr>
              <a:t>Religiose </a:t>
            </a:r>
            <a:r>
              <a:rPr lang="it-IT" sz="2400" b="1" dirty="0">
                <a:latin typeface="Calibri" pitchFamily="34" charset="0"/>
              </a:rPr>
              <a:t>di altre nazionalità? </a:t>
            </a:r>
            <a:endParaRPr lang="it-IT" sz="2400" b="1" dirty="0" smtClean="0">
              <a:latin typeface="Calibri" pitchFamily="34" charset="0"/>
            </a:endParaRPr>
          </a:p>
          <a:p>
            <a:pPr lvl="0"/>
            <a:endParaRPr lang="it-IT" sz="2400" b="1" dirty="0"/>
          </a:p>
          <a:p>
            <a:pPr lvl="0"/>
            <a:r>
              <a:rPr lang="it-IT" sz="2400" b="1" dirty="0" smtClean="0">
                <a:solidFill>
                  <a:srgbClr val="002060"/>
                </a:solidFill>
                <a:latin typeface="Arial Black" pitchFamily="34" charset="0"/>
              </a:rPr>
              <a:t>    Quali </a:t>
            </a:r>
            <a:r>
              <a:rPr lang="it-IT" sz="2400" b="1" dirty="0">
                <a:solidFill>
                  <a:srgbClr val="002060"/>
                </a:solidFill>
                <a:latin typeface="Arial Black" pitchFamily="34" charset="0"/>
              </a:rPr>
              <a:t>proposte abbiamo in merito?</a:t>
            </a:r>
            <a:endParaRPr lang="it-IT" sz="2400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51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23528" y="1196753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sz="2400" b="1" dirty="0">
                <a:latin typeface="+mj-lt"/>
              </a:rPr>
              <a:t> </a:t>
            </a:r>
            <a:r>
              <a:rPr lang="it-IT" sz="2400" b="1" dirty="0" smtClean="0">
                <a:latin typeface="+mj-lt"/>
              </a:rPr>
              <a:t>4</a:t>
            </a:r>
            <a:r>
              <a:rPr lang="it-IT" sz="2400" dirty="0" smtClean="0">
                <a:latin typeface="+mj-lt"/>
              </a:rPr>
              <a:t>.  </a:t>
            </a:r>
            <a:r>
              <a:rPr lang="it-IT" sz="2400" b="1" dirty="0" smtClean="0">
                <a:latin typeface="+mj-lt"/>
              </a:rPr>
              <a:t>Da </a:t>
            </a:r>
            <a:r>
              <a:rPr lang="it-IT" sz="2400" b="1" dirty="0">
                <a:latin typeface="+mj-lt"/>
              </a:rPr>
              <a:t>questa nostra </a:t>
            </a:r>
            <a:r>
              <a:rPr lang="it-IT" sz="2400" b="1" dirty="0" smtClean="0">
                <a:latin typeface="+mj-lt"/>
              </a:rPr>
              <a:t>Assemblea </a:t>
            </a:r>
            <a:r>
              <a:rPr lang="it-IT" sz="2400" b="1" dirty="0">
                <a:latin typeface="+mj-lt"/>
              </a:rPr>
              <a:t>possiamo indicare  proposte su iniziative comuni circa: </a:t>
            </a:r>
            <a:endParaRPr lang="it-IT" sz="2400" b="1" dirty="0" smtClean="0">
              <a:latin typeface="+mj-lt"/>
            </a:endParaRPr>
          </a:p>
          <a:p>
            <a:pPr lvl="0"/>
            <a:endParaRPr lang="it-IT" sz="2400" dirty="0">
              <a:latin typeface="+mj-lt"/>
            </a:endParaRPr>
          </a:p>
          <a:p>
            <a:pPr marL="342900" lvl="0" indent="-342900">
              <a:buFont typeface="Arial" charset="0"/>
              <a:buChar char="•"/>
            </a:pPr>
            <a:r>
              <a:rPr lang="it-IT" sz="2400" b="1" dirty="0" smtClean="0">
                <a:solidFill>
                  <a:srgbClr val="002060"/>
                </a:solidFill>
                <a:latin typeface="+mj-lt"/>
              </a:rPr>
              <a:t>la </a:t>
            </a:r>
            <a:r>
              <a:rPr lang="it-IT" sz="2400" b="1" dirty="0">
                <a:solidFill>
                  <a:srgbClr val="002060"/>
                </a:solidFill>
                <a:latin typeface="+mj-lt"/>
              </a:rPr>
              <a:t>collaborazione a livello intercongregazionale in alcune opere  “segno” a favore degli ultimi</a:t>
            </a:r>
            <a:r>
              <a:rPr lang="it-IT" sz="2400" b="1" dirty="0" smtClean="0">
                <a:solidFill>
                  <a:srgbClr val="002060"/>
                </a:solidFill>
                <a:latin typeface="+mj-lt"/>
              </a:rPr>
              <a:t>?</a:t>
            </a:r>
          </a:p>
          <a:p>
            <a:pPr marL="342900" lvl="0" indent="-342900">
              <a:buFont typeface="Arial" charset="0"/>
              <a:buChar char="•"/>
            </a:pPr>
            <a:endParaRPr lang="it-IT" sz="2400" dirty="0">
              <a:latin typeface="+mj-lt"/>
            </a:endParaRPr>
          </a:p>
          <a:p>
            <a:pPr marL="342900" lvl="0" indent="-342900">
              <a:buFont typeface="Arial" charset="0"/>
              <a:buChar char="•"/>
            </a:pPr>
            <a:r>
              <a:rPr lang="it-IT" sz="2400" b="1" dirty="0" smtClean="0">
                <a:solidFill>
                  <a:srgbClr val="C00000"/>
                </a:solidFill>
                <a:latin typeface="+mj-lt"/>
              </a:rPr>
              <a:t>la </a:t>
            </a:r>
            <a:r>
              <a:rPr lang="it-IT" sz="2400" b="1" dirty="0">
                <a:solidFill>
                  <a:srgbClr val="C00000"/>
                </a:solidFill>
                <a:latin typeface="+mj-lt"/>
              </a:rPr>
              <a:t>promozione di incontri di formazione, di spiritualità e di festa, per i confratelli e le consorelle anziani e ammalati</a:t>
            </a:r>
            <a:r>
              <a:rPr lang="it-IT" sz="2400" b="1" dirty="0" smtClean="0">
                <a:solidFill>
                  <a:srgbClr val="C00000"/>
                </a:solidFill>
                <a:latin typeface="+mj-lt"/>
              </a:rPr>
              <a:t>?</a:t>
            </a:r>
          </a:p>
          <a:p>
            <a:pPr marL="342900" lvl="0" indent="-342900">
              <a:buFont typeface="Arial" charset="0"/>
              <a:buChar char="•"/>
            </a:pPr>
            <a:endParaRPr lang="it-IT" sz="2400" b="1" dirty="0">
              <a:solidFill>
                <a:schemeClr val="accent4">
                  <a:lumMod val="50000"/>
                </a:schemeClr>
              </a:solidFill>
              <a:latin typeface="+mj-lt"/>
            </a:endParaRPr>
          </a:p>
          <a:p>
            <a:pPr marL="342900" lvl="0" indent="-342900">
              <a:buFont typeface="Arial" charset="0"/>
              <a:buChar char="•"/>
            </a:pPr>
            <a:r>
              <a:rPr lang="it-IT" sz="2400" b="1" dirty="0" smtClean="0">
                <a:solidFill>
                  <a:schemeClr val="accent4">
                    <a:lumMod val="50000"/>
                  </a:schemeClr>
                </a:solidFill>
                <a:latin typeface="+mj-lt"/>
              </a:rPr>
              <a:t>un </a:t>
            </a:r>
            <a:r>
              <a:rPr lang="it-IT" sz="2400" b="1" dirty="0">
                <a:solidFill>
                  <a:schemeClr val="accent4">
                    <a:lumMod val="50000"/>
                  </a:schemeClr>
                </a:solidFill>
                <a:latin typeface="+mj-lt"/>
              </a:rPr>
              <a:t>canale di comunicazione e informazione “unico” per noi </a:t>
            </a:r>
            <a:r>
              <a:rPr lang="it-IT" sz="2400" b="1" dirty="0" smtClean="0">
                <a:solidFill>
                  <a:schemeClr val="accent4">
                    <a:lumMod val="50000"/>
                  </a:schemeClr>
                </a:solidFill>
                <a:latin typeface="+mj-lt"/>
              </a:rPr>
              <a:t>     consacrati </a:t>
            </a:r>
            <a:r>
              <a:rPr lang="it-IT" sz="2400" b="1" dirty="0">
                <a:solidFill>
                  <a:schemeClr val="accent4">
                    <a:lumMod val="50000"/>
                  </a:schemeClr>
                </a:solidFill>
                <a:latin typeface="+mj-lt"/>
              </a:rPr>
              <a:t>con cui far sentire la nostra “voce”, dialogare e sentirci  </a:t>
            </a:r>
            <a:r>
              <a:rPr lang="it-IT" sz="2400" b="1" dirty="0" smtClean="0">
                <a:solidFill>
                  <a:schemeClr val="accent4">
                    <a:lumMod val="50000"/>
                  </a:schemeClr>
                </a:solidFill>
                <a:latin typeface="+mj-lt"/>
              </a:rPr>
              <a:t>in </a:t>
            </a:r>
            <a:r>
              <a:rPr lang="it-IT" sz="2400" b="1" dirty="0">
                <a:solidFill>
                  <a:schemeClr val="accent4">
                    <a:lumMod val="50000"/>
                  </a:schemeClr>
                </a:solidFill>
                <a:latin typeface="+mj-lt"/>
              </a:rPr>
              <a:t>comunione con la chiesa locale?</a:t>
            </a:r>
          </a:p>
        </p:txBody>
      </p:sp>
    </p:spTree>
    <p:extLst>
      <p:ext uri="{BB962C8B-B14F-4D97-AF65-F5344CB8AC3E}">
        <p14:creationId xmlns:p14="http://schemas.microsoft.com/office/powerpoint/2010/main" val="140072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1360104"/>
            <a:ext cx="675049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/>
              <a:t> </a:t>
            </a:r>
            <a:r>
              <a:rPr lang="it-IT" sz="2400" b="1" dirty="0"/>
              <a:t>5. </a:t>
            </a:r>
            <a:r>
              <a:rPr lang="it-IT" sz="2400" b="1" dirty="0" smtClean="0"/>
              <a:t>  </a:t>
            </a:r>
            <a:r>
              <a:rPr lang="it-IT" sz="2400" b="1" dirty="0"/>
              <a:t>“Orientamenti Pastorali </a:t>
            </a:r>
            <a:endParaRPr lang="it-IT" sz="2400" b="1" dirty="0" smtClean="0"/>
          </a:p>
          <a:p>
            <a:r>
              <a:rPr lang="it-IT" sz="2400" b="1" dirty="0" smtClean="0"/>
              <a:t>     per </a:t>
            </a:r>
            <a:r>
              <a:rPr lang="it-IT" sz="2400" b="1" dirty="0"/>
              <a:t>la </a:t>
            </a:r>
            <a:r>
              <a:rPr lang="it-IT" sz="2400" b="1" dirty="0" smtClean="0"/>
              <a:t>Chiesa  che </a:t>
            </a:r>
            <a:r>
              <a:rPr lang="it-IT" sz="2400" b="1" dirty="0"/>
              <a:t>è in Como</a:t>
            </a:r>
            <a:r>
              <a:rPr lang="it-IT" sz="2400" b="1" dirty="0" smtClean="0"/>
              <a:t>”</a:t>
            </a:r>
          </a:p>
          <a:p>
            <a:endParaRPr lang="it-IT" sz="2400" b="1" dirty="0" smtClean="0"/>
          </a:p>
          <a:p>
            <a:endParaRPr lang="it-IT" sz="2400" dirty="0"/>
          </a:p>
          <a:p>
            <a:pPr lvl="0"/>
            <a:r>
              <a:rPr lang="it-IT" sz="2400" dirty="0" smtClean="0">
                <a:solidFill>
                  <a:srgbClr val="002060"/>
                </a:solidFill>
                <a:latin typeface="Arial Black" pitchFamily="34" charset="0"/>
              </a:rPr>
              <a:t> Che </a:t>
            </a:r>
            <a:r>
              <a:rPr lang="it-IT" sz="2400" dirty="0">
                <a:solidFill>
                  <a:srgbClr val="002060"/>
                </a:solidFill>
                <a:latin typeface="Arial Black" pitchFamily="34" charset="0"/>
              </a:rPr>
              <a:t>cosa vi aspettate </a:t>
            </a:r>
            <a:endParaRPr lang="it-IT" sz="2400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 lvl="0"/>
            <a:r>
              <a:rPr lang="it-IT" sz="2400" dirty="0" smtClean="0">
                <a:solidFill>
                  <a:srgbClr val="002060"/>
                </a:solidFill>
                <a:latin typeface="Arial Black" pitchFamily="34" charset="0"/>
              </a:rPr>
              <a:t> dai </a:t>
            </a:r>
            <a:r>
              <a:rPr lang="it-IT" sz="2400" dirty="0">
                <a:solidFill>
                  <a:srgbClr val="002060"/>
                </a:solidFill>
                <a:latin typeface="Arial Black" pitchFamily="34" charset="0"/>
              </a:rPr>
              <a:t>Consacrati </a:t>
            </a:r>
            <a:endParaRPr lang="it-IT" sz="2400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 lvl="0"/>
            <a:r>
              <a:rPr lang="it-IT" sz="2400" dirty="0" smtClean="0">
                <a:solidFill>
                  <a:srgbClr val="002060"/>
                </a:solidFill>
                <a:latin typeface="Arial Black" pitchFamily="34" charset="0"/>
              </a:rPr>
              <a:t> in </a:t>
            </a:r>
            <a:r>
              <a:rPr lang="it-IT" sz="2400" dirty="0">
                <a:solidFill>
                  <a:srgbClr val="002060"/>
                </a:solidFill>
                <a:latin typeface="Arial Black" pitchFamily="34" charset="0"/>
              </a:rPr>
              <a:t>concreto?</a:t>
            </a:r>
          </a:p>
          <a:p>
            <a:pPr lvl="0"/>
            <a:endParaRPr lang="it-IT" sz="2400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 lvl="0"/>
            <a:r>
              <a:rPr lang="it-IT" sz="2400" dirty="0" smtClean="0">
                <a:solidFill>
                  <a:srgbClr val="002060"/>
                </a:solidFill>
                <a:latin typeface="Arial Black" pitchFamily="34" charset="0"/>
              </a:rPr>
              <a:t> Cosa </a:t>
            </a:r>
            <a:r>
              <a:rPr lang="it-IT" sz="2400" dirty="0">
                <a:solidFill>
                  <a:srgbClr val="002060"/>
                </a:solidFill>
                <a:latin typeface="Arial Black" pitchFamily="34" charset="0"/>
              </a:rPr>
              <a:t>ci chiedete?  </a:t>
            </a:r>
            <a:endParaRPr lang="it-IT" sz="2400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 lvl="0"/>
            <a:endParaRPr lang="it-IT" sz="2400" dirty="0">
              <a:solidFill>
                <a:srgbClr val="002060"/>
              </a:solidFill>
              <a:latin typeface="Arial Black" pitchFamily="34" charset="0"/>
            </a:endParaRPr>
          </a:p>
          <a:p>
            <a:pPr lvl="0"/>
            <a:r>
              <a:rPr lang="it-IT" sz="2400" smtClean="0">
                <a:solidFill>
                  <a:srgbClr val="002060"/>
                </a:solidFill>
                <a:latin typeface="Arial Black" pitchFamily="34" charset="0"/>
              </a:rPr>
              <a:t> Che </a:t>
            </a:r>
            <a:r>
              <a:rPr lang="it-IT" sz="2400" dirty="0">
                <a:solidFill>
                  <a:srgbClr val="002060"/>
                </a:solidFill>
                <a:latin typeface="Arial Black" pitchFamily="34" charset="0"/>
              </a:rPr>
              <a:t>tipo di partecipazione?</a:t>
            </a:r>
          </a:p>
        </p:txBody>
      </p:sp>
      <p:pic>
        <p:nvPicPr>
          <p:cNvPr id="3" name="Segnaposto contenuto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096932"/>
            <a:ext cx="3600400" cy="5292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9606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195</TotalTime>
  <Words>351</Words>
  <Application>Microsoft Office PowerPoint</Application>
  <PresentationFormat>Presentazione su schermo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Equinozio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Franca</dc:creator>
  <cp:lastModifiedBy>Franca</cp:lastModifiedBy>
  <cp:revision>76</cp:revision>
  <dcterms:created xsi:type="dcterms:W3CDTF">2017-07-25T15:04:41Z</dcterms:created>
  <dcterms:modified xsi:type="dcterms:W3CDTF">2017-09-18T15:37:30Z</dcterms:modified>
</cp:coreProperties>
</file>