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7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1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C2438-ACD1-4CD8-8FAB-716DBC618816}" type="datetimeFigureOut">
              <a:rPr lang="it-IT" smtClean="0"/>
              <a:t>18/09/2017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F3433-0C4B-4DBD-B711-DA96C4DAF2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98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F3433-0C4B-4DBD-B711-DA96C4DAF23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98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B96A-A6FF-49F8-8374-BFE277777ED7}" type="datetimeFigureOut">
              <a:rPr lang="it-IT" smtClean="0"/>
              <a:t>18/09/2017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3CBB-F696-4FF8-BC1B-12CCDFE2A558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B96A-A6FF-49F8-8374-BFE277777ED7}" type="datetimeFigureOut">
              <a:rPr lang="it-IT" smtClean="0"/>
              <a:t>18/09/2017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3CBB-F696-4FF8-BC1B-12CCDFE2A558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B96A-A6FF-49F8-8374-BFE277777ED7}" type="datetimeFigureOut">
              <a:rPr lang="it-IT" smtClean="0"/>
              <a:t>18/09/2017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3CBB-F696-4FF8-BC1B-12CCDFE2A558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B96A-A6FF-49F8-8374-BFE277777ED7}" type="datetimeFigureOut">
              <a:rPr lang="it-IT" smtClean="0"/>
              <a:t>18/09/2017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3CBB-F696-4FF8-BC1B-12CCDFE2A558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B96A-A6FF-49F8-8374-BFE277777ED7}" type="datetimeFigureOut">
              <a:rPr lang="it-IT" smtClean="0"/>
              <a:t>18/09/2017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3CBB-F696-4FF8-BC1B-12CCDFE2A558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B96A-A6FF-49F8-8374-BFE277777ED7}" type="datetimeFigureOut">
              <a:rPr lang="it-IT" smtClean="0"/>
              <a:t>18/09/2017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3CBB-F696-4FF8-BC1B-12CCDFE2A558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B96A-A6FF-49F8-8374-BFE277777ED7}" type="datetimeFigureOut">
              <a:rPr lang="it-IT" smtClean="0"/>
              <a:t>18/09/2017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3CBB-F696-4FF8-BC1B-12CCDFE2A558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B96A-A6FF-49F8-8374-BFE277777ED7}" type="datetimeFigureOut">
              <a:rPr lang="it-IT" smtClean="0"/>
              <a:t>18/09/2017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3CBB-F696-4FF8-BC1B-12CCDFE2A558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B96A-A6FF-49F8-8374-BFE277777ED7}" type="datetimeFigureOut">
              <a:rPr lang="it-IT" smtClean="0"/>
              <a:t>18/09/2017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3CBB-F696-4FF8-BC1B-12CCDFE2A558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B96A-A6FF-49F8-8374-BFE277777ED7}" type="datetimeFigureOut">
              <a:rPr lang="it-IT" smtClean="0"/>
              <a:t>18/09/2017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3CBB-F696-4FF8-BC1B-12CCDFE2A558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B96A-A6FF-49F8-8374-BFE277777ED7}" type="datetimeFigureOut">
              <a:rPr lang="it-IT" smtClean="0"/>
              <a:t>18/09/2017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3CBB-F696-4FF8-BC1B-12CCDFE2A558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F71B96A-A6FF-49F8-8374-BFE277777ED7}" type="datetimeFigureOut">
              <a:rPr lang="it-IT" smtClean="0"/>
              <a:t>18/09/2017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A133CBB-F696-4FF8-BC1B-12CCDFE2A558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" y="-14050"/>
            <a:ext cx="9128284" cy="6858001"/>
          </a:xfrm>
          <a:prstGeom prst="rect">
            <a:avLst/>
          </a:prstGeom>
        </p:spPr>
      </p:pic>
      <p:pic>
        <p:nvPicPr>
          <p:cNvPr id="4" name="Immagin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4" y="148183"/>
            <a:ext cx="1980000" cy="1720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23528" y="2650627"/>
            <a:ext cx="86962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150000"/>
              </a:lnSpc>
            </a:pPr>
            <a:endParaRPr lang="it-IT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it-IT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it-I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Assemblea dei Consacrati</a:t>
            </a:r>
            <a:r>
              <a:rPr lang="it-IT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 </a:t>
            </a:r>
            <a:r>
              <a:rPr lang="it-I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con il Vescovo Oscar</a:t>
            </a:r>
          </a:p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settembre  2017    Casa Madonna del Lavoro, Nuova Olonio</a:t>
            </a:r>
            <a:endParaRPr lang="it-IT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972343" y="2852936"/>
            <a:ext cx="55499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Berlin Sans FB" panose="020E0602020502020306" pitchFamily="34" charset="0"/>
              </a:rPr>
              <a:t>Vieni, Spirito Santo!</a:t>
            </a:r>
            <a:endParaRPr lang="it-IT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2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2000" y="692696"/>
            <a:ext cx="7543800" cy="158417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IL  PASSATO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3573016"/>
            <a:ext cx="8010128" cy="2141984"/>
          </a:xfrm>
        </p:spPr>
        <p:txBody>
          <a:bodyPr>
            <a:normAutofit fontScale="925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Arial Black" pitchFamily="34" charset="0"/>
              </a:rPr>
              <a:t>OBIETTIVO</a:t>
            </a:r>
          </a:p>
          <a:p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b="1" dirty="0" smtClean="0"/>
              <a:t>*   </a:t>
            </a:r>
            <a:r>
              <a:rPr lang="it-IT" b="1" dirty="0" smtClean="0">
                <a:solidFill>
                  <a:srgbClr val="002060"/>
                </a:solidFill>
                <a:latin typeface="Arial Black" pitchFamily="34" charset="0"/>
              </a:rPr>
              <a:t>Una presenza nella Chiesa da rinnovare</a:t>
            </a:r>
          </a:p>
          <a:p>
            <a:r>
              <a:rPr lang="it-IT" b="1" dirty="0" smtClean="0">
                <a:solidFill>
                  <a:srgbClr val="002060"/>
                </a:solidFill>
                <a:latin typeface="Arial Black" pitchFamily="34" charset="0"/>
              </a:rPr>
              <a:t>*  Attraverso una pastorale della santità</a:t>
            </a:r>
            <a:endParaRPr lang="it-IT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049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476672"/>
            <a:ext cx="6781800" cy="10801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Il  Cammino  fatto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1772816"/>
            <a:ext cx="7543800" cy="2088232"/>
          </a:xfrm>
        </p:spPr>
        <p:txBody>
          <a:bodyPr>
            <a:normAutofit lnSpcReduction="10000"/>
          </a:bodyPr>
          <a:lstStyle/>
          <a:p>
            <a:r>
              <a:rPr lang="it-IT" b="1" dirty="0" smtClean="0">
                <a:solidFill>
                  <a:srgbClr val="002060"/>
                </a:solidFill>
                <a:latin typeface="Arial Black" pitchFamily="34" charset="0"/>
              </a:rPr>
              <a:t>La nostra consacrazione</a:t>
            </a:r>
          </a:p>
          <a:p>
            <a:r>
              <a:rPr lang="it-IT" b="1" dirty="0" smtClean="0">
                <a:solidFill>
                  <a:srgbClr val="002060"/>
                </a:solidFill>
                <a:latin typeface="Arial Black" pitchFamily="34" charset="0"/>
              </a:rPr>
              <a:t>La comunità</a:t>
            </a:r>
          </a:p>
          <a:p>
            <a:r>
              <a:rPr lang="it-IT" b="1" dirty="0" smtClean="0">
                <a:solidFill>
                  <a:srgbClr val="002060"/>
                </a:solidFill>
                <a:latin typeface="Arial Black" pitchFamily="34" charset="0"/>
              </a:rPr>
              <a:t>I voti</a:t>
            </a:r>
          </a:p>
          <a:p>
            <a:r>
              <a:rPr lang="it-IT" b="1" dirty="0" smtClean="0">
                <a:solidFill>
                  <a:srgbClr val="002060"/>
                </a:solidFill>
                <a:latin typeface="Arial Black" pitchFamily="34" charset="0"/>
              </a:rPr>
              <a:t>Il carisma</a:t>
            </a:r>
          </a:p>
          <a:p>
            <a:r>
              <a:rPr lang="it-IT" b="1" dirty="0" smtClean="0">
                <a:solidFill>
                  <a:srgbClr val="002060"/>
                </a:solidFill>
                <a:latin typeface="Arial Black" pitchFamily="34" charset="0"/>
              </a:rPr>
              <a:t>Il nostro rapporto con i laici</a:t>
            </a:r>
            <a:endParaRPr lang="it-IT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40" y="4099714"/>
            <a:ext cx="6156128" cy="25941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1425649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7818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La  ricaduta  nelle  nostre comunità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4" name="Ovale 3"/>
          <p:cNvSpPr/>
          <p:nvPr/>
        </p:nvSpPr>
        <p:spPr>
          <a:xfrm>
            <a:off x="2491082" y="2276872"/>
            <a:ext cx="4824537" cy="20882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Arial Black" pitchFamily="34" charset="0"/>
              </a:rPr>
              <a:t>p</a:t>
            </a:r>
            <a:r>
              <a:rPr lang="it-IT" sz="4000" b="1" dirty="0" smtClean="0">
                <a:solidFill>
                  <a:srgbClr val="FF0000"/>
                </a:solidFill>
                <a:latin typeface="Arial Black" pitchFamily="34" charset="0"/>
              </a:rPr>
              <a:t>oco sentita</a:t>
            </a:r>
            <a:endParaRPr lang="it-IT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43608" y="4622906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* Scarsa partecipazione dei religiosi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43608" y="5084571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* Difficoltà a dialogare con la Chiesa locale</a:t>
            </a:r>
            <a:endParaRPr lang="it-IT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043608" y="555716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* Conosciuti per il nostro attivismo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719105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543800" cy="122413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Il   presente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9592" y="3356992"/>
            <a:ext cx="7488832" cy="288032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 Black" pitchFamily="34" charset="0"/>
              </a:rPr>
              <a:t>CONOSCENZA  RECIPROCA</a:t>
            </a:r>
          </a:p>
          <a:p>
            <a:r>
              <a:rPr lang="it-IT" b="1" dirty="0"/>
              <a:t>	</a:t>
            </a:r>
            <a:endParaRPr lang="it-IT" b="1" dirty="0" smtClean="0"/>
          </a:p>
          <a:p>
            <a:r>
              <a:rPr lang="it-IT" b="1" dirty="0"/>
              <a:t> </a:t>
            </a:r>
            <a:r>
              <a:rPr lang="it-IT" b="1" dirty="0" smtClean="0"/>
              <a:t>            </a:t>
            </a:r>
            <a:r>
              <a:rPr lang="it-IT" b="1" dirty="0" smtClean="0">
                <a:solidFill>
                  <a:srgbClr val="002060"/>
                </a:solidFill>
                <a:latin typeface="Arial Black" pitchFamily="34" charset="0"/>
              </a:rPr>
              <a:t>Situazione numerica</a:t>
            </a:r>
          </a:p>
          <a:p>
            <a:r>
              <a:rPr lang="it-IT" b="1" dirty="0">
                <a:solidFill>
                  <a:srgbClr val="002060"/>
                </a:solidFill>
                <a:latin typeface="Arial Black" pitchFamily="34" charset="0"/>
              </a:rPr>
              <a:t>	</a:t>
            </a:r>
            <a:r>
              <a:rPr lang="it-IT" b="1" dirty="0" smtClean="0">
                <a:solidFill>
                  <a:srgbClr val="002060"/>
                </a:solidFill>
                <a:latin typeface="Arial Black" pitchFamily="34" charset="0"/>
              </a:rPr>
              <a:t>I carismi della Vita Consacrata in Como</a:t>
            </a:r>
          </a:p>
          <a:p>
            <a:r>
              <a:rPr lang="it-IT" b="1" dirty="0">
                <a:solidFill>
                  <a:srgbClr val="002060"/>
                </a:solidFill>
                <a:latin typeface="Arial Black" pitchFamily="34" charset="0"/>
              </a:rPr>
              <a:t>	</a:t>
            </a:r>
            <a:r>
              <a:rPr lang="it-IT" b="1" dirty="0" smtClean="0">
                <a:solidFill>
                  <a:srgbClr val="002060"/>
                </a:solidFill>
                <a:latin typeface="Arial Black" pitchFamily="34" charset="0"/>
              </a:rPr>
              <a:t>Lo sforzo per servire la Chiesa di Como</a:t>
            </a:r>
          </a:p>
          <a:p>
            <a:r>
              <a:rPr lang="it-IT" b="1" dirty="0">
                <a:solidFill>
                  <a:srgbClr val="002060"/>
                </a:solidFill>
                <a:latin typeface="Arial Black" pitchFamily="34" charset="0"/>
              </a:rPr>
              <a:t>	</a:t>
            </a:r>
            <a:r>
              <a:rPr lang="it-IT" b="1" dirty="0" smtClean="0">
                <a:solidFill>
                  <a:srgbClr val="002060"/>
                </a:solidFill>
                <a:latin typeface="Arial Black" pitchFamily="34" charset="0"/>
              </a:rPr>
              <a:t>Le difficoltà incontrate</a:t>
            </a:r>
          </a:p>
          <a:p>
            <a:r>
              <a:rPr lang="it-IT" b="1" dirty="0">
                <a:solidFill>
                  <a:srgbClr val="002060"/>
                </a:solidFill>
                <a:latin typeface="Arial Black" pitchFamily="34" charset="0"/>
              </a:rPr>
              <a:t>	</a:t>
            </a:r>
            <a:r>
              <a:rPr lang="it-IT" b="1" dirty="0" smtClean="0">
                <a:solidFill>
                  <a:srgbClr val="002060"/>
                </a:solidFill>
                <a:latin typeface="Arial Black" pitchFamily="34" charset="0"/>
              </a:rPr>
              <a:t>Iniziative per il futuro</a:t>
            </a:r>
            <a:endParaRPr lang="it-IT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8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8424936" cy="5040560"/>
          </a:xfrm>
        </p:spPr>
        <p:txBody>
          <a:bodyPr>
            <a:normAutofit lnSpcReduction="10000"/>
          </a:bodyPr>
          <a:lstStyle/>
          <a:p>
            <a:endParaRPr lang="it-IT" b="1" dirty="0" smtClean="0">
              <a:solidFill>
                <a:srgbClr val="FF0000"/>
              </a:solidFill>
            </a:endParaRPr>
          </a:p>
          <a:p>
            <a:pPr algn="ctr"/>
            <a:endParaRPr lang="it-IT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it-IT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it-IT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it-IT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it-IT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it-IT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it-IT" b="1" dirty="0" smtClean="0">
                <a:solidFill>
                  <a:srgbClr val="002060"/>
                </a:solidFill>
                <a:latin typeface="Arial Black" pitchFamily="34" charset="0"/>
              </a:rPr>
              <a:t>Presentazione: </a:t>
            </a:r>
          </a:p>
          <a:p>
            <a:pPr algn="ctr"/>
            <a:r>
              <a:rPr lang="it-IT" b="1" dirty="0" smtClean="0">
                <a:solidFill>
                  <a:srgbClr val="002060"/>
                </a:solidFill>
                <a:latin typeface="Arial Black" pitchFamily="34" charset="0"/>
              </a:rPr>
              <a:t>«Orientamenti Pastorali </a:t>
            </a:r>
          </a:p>
          <a:p>
            <a:pPr algn="ctr"/>
            <a:r>
              <a:rPr lang="it-IT" b="1" dirty="0" smtClean="0">
                <a:solidFill>
                  <a:srgbClr val="002060"/>
                </a:solidFill>
                <a:latin typeface="Arial Black" pitchFamily="34" charset="0"/>
              </a:rPr>
              <a:t>per la Chiesa che è in Como»</a:t>
            </a:r>
            <a:endParaRPr lang="it-IT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73831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    </a:t>
            </a:r>
            <a:r>
              <a:rPr lang="it-IT" sz="2800" dirty="0" smtClean="0">
                <a:solidFill>
                  <a:schemeClr val="bg1"/>
                </a:solidFill>
                <a:latin typeface="Arial Black" pitchFamily="34" charset="0"/>
              </a:rPr>
              <a:t>IL CAMMINO DELLA </a:t>
            </a:r>
            <a:r>
              <a:rPr lang="it-IT" sz="28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it-IT" sz="2800" dirty="0" smtClean="0">
                <a:solidFill>
                  <a:schemeClr val="bg1"/>
                </a:solidFill>
                <a:latin typeface="Arial Black" pitchFamily="34" charset="0"/>
              </a:rPr>
              <a:t>CHIESA LOCALE</a:t>
            </a:r>
            <a:endParaRPr lang="it-IT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 descr="C:\Users\Franca\Desktop\Relazioni per settembre\FRACISCIO\NUOVA OLONIO 2 settembre\suor Cristiana\FOTO SCELTE\FOTO Vescovo Oscar\Diocesi e vesco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64" y="908720"/>
            <a:ext cx="5724000" cy="379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57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2000" y="260648"/>
            <a:ext cx="7543800" cy="172819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PREMESSA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3645024"/>
            <a:ext cx="7848872" cy="136815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it-IT" b="1" dirty="0" smtClean="0">
                <a:solidFill>
                  <a:srgbClr val="002060"/>
                </a:solidFill>
                <a:latin typeface="Arial Black" pitchFamily="34" charset="0"/>
              </a:rPr>
              <a:t>Il nostro vivere insieme</a:t>
            </a:r>
          </a:p>
          <a:p>
            <a:pPr marL="514350" indent="-514350">
              <a:buAutoNum type="arabicPeriod"/>
            </a:pPr>
            <a:r>
              <a:rPr lang="it-IT" b="1" dirty="0" smtClean="0">
                <a:solidFill>
                  <a:srgbClr val="002060"/>
                </a:solidFill>
                <a:latin typeface="Arial Black" pitchFamily="34" charset="0"/>
              </a:rPr>
              <a:t>Gli obiettivi per il nostro cammino</a:t>
            </a:r>
            <a:endParaRPr lang="it-IT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08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Guardare  al  passato </a:t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dirty="0" smtClean="0">
                <a:solidFill>
                  <a:srgbClr val="002060"/>
                </a:solidFill>
              </a:rPr>
              <a:t>con  gratitudine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90121"/>
            <a:ext cx="5175392" cy="3946991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9546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Vivere il presente </a:t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dirty="0" smtClean="0">
                <a:solidFill>
                  <a:srgbClr val="002060"/>
                </a:solidFill>
              </a:rPr>
              <a:t>con  passione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43" y="476672"/>
            <a:ext cx="5055994" cy="4068000"/>
          </a:xfrm>
        </p:spPr>
      </p:pic>
    </p:spTree>
    <p:extLst>
      <p:ext uri="{BB962C8B-B14F-4D97-AF65-F5344CB8AC3E}">
        <p14:creationId xmlns:p14="http://schemas.microsoft.com/office/powerpoint/2010/main" val="399076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5085184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/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dirty="0">
                <a:solidFill>
                  <a:srgbClr val="002060"/>
                </a:solidFill>
              </a:rPr>
              <a:t/>
            </a:r>
            <a:br>
              <a:rPr lang="it-IT" dirty="0">
                <a:solidFill>
                  <a:srgbClr val="002060"/>
                </a:solidFill>
              </a:rPr>
            </a:br>
            <a:r>
              <a:rPr lang="it-IT" dirty="0" smtClean="0">
                <a:solidFill>
                  <a:srgbClr val="002060"/>
                </a:solidFill>
              </a:rPr>
              <a:t/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dirty="0" smtClean="0">
                <a:solidFill>
                  <a:srgbClr val="002060"/>
                </a:solidFill>
              </a:rPr>
              <a:t>Abbracciare il futuro </a:t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dirty="0" smtClean="0">
                <a:solidFill>
                  <a:srgbClr val="002060"/>
                </a:solidFill>
              </a:rPr>
              <a:t>con  speranza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0687"/>
            <a:ext cx="6238281" cy="4428000"/>
          </a:xfrm>
        </p:spPr>
      </p:pic>
    </p:spTree>
    <p:extLst>
      <p:ext uri="{BB962C8B-B14F-4D97-AF65-F5344CB8AC3E}">
        <p14:creationId xmlns:p14="http://schemas.microsoft.com/office/powerpoint/2010/main" val="16218011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933056"/>
            <a:ext cx="8496944" cy="2232248"/>
          </a:xfrm>
        </p:spPr>
        <p:txBody>
          <a:bodyPr>
            <a:normAutofit/>
          </a:bodyPr>
          <a:lstStyle/>
          <a:p>
            <a:r>
              <a:rPr lang="it-IT" dirty="0" smtClean="0"/>
              <a:t>* </a:t>
            </a:r>
            <a:r>
              <a:rPr lang="it-IT" sz="4800" dirty="0" smtClean="0">
                <a:solidFill>
                  <a:srgbClr val="002060"/>
                </a:solidFill>
              </a:rPr>
              <a:t>Conoscenza reciproca</a:t>
            </a:r>
            <a:r>
              <a:rPr lang="it-IT" dirty="0" smtClean="0">
                <a:solidFill>
                  <a:srgbClr val="002060"/>
                </a:solidFill>
              </a:rPr>
              <a:t/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dirty="0" smtClean="0">
                <a:solidFill>
                  <a:srgbClr val="002060"/>
                </a:solidFill>
              </a:rPr>
              <a:t>* </a:t>
            </a:r>
            <a:r>
              <a:rPr lang="it-IT" sz="4800" dirty="0" smtClean="0">
                <a:solidFill>
                  <a:srgbClr val="002060"/>
                </a:solidFill>
              </a:rPr>
              <a:t>Inserimento nella Chiesa locale</a:t>
            </a:r>
            <a:endParaRPr lang="it-IT" sz="4800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685800"/>
            <a:ext cx="8136904" cy="25991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400" b="1" dirty="0" smtClean="0">
                <a:solidFill>
                  <a:srgbClr val="FF0000"/>
                </a:solidFill>
                <a:latin typeface="Arial Black" pitchFamily="34" charset="0"/>
              </a:rPr>
              <a:t>OBIETTIVI </a:t>
            </a:r>
          </a:p>
          <a:p>
            <a:pPr marL="0" indent="0" algn="ctr">
              <a:buNone/>
            </a:pPr>
            <a:r>
              <a:rPr lang="it-IT" sz="4400" b="1" dirty="0" smtClean="0">
                <a:solidFill>
                  <a:srgbClr val="FF0000"/>
                </a:solidFill>
                <a:latin typeface="Arial Black" pitchFamily="34" charset="0"/>
              </a:rPr>
              <a:t>DEL  NOSTRO  CAMMINO</a:t>
            </a:r>
            <a:endParaRPr lang="it-IT" sz="4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30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5301208"/>
            <a:ext cx="7128792" cy="1224136"/>
          </a:xfrm>
        </p:spPr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Conoscenza  reciproca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4664"/>
            <a:ext cx="4464496" cy="4914199"/>
          </a:xfrm>
        </p:spPr>
      </p:pic>
    </p:spTree>
    <p:extLst>
      <p:ext uri="{BB962C8B-B14F-4D97-AF65-F5344CB8AC3E}">
        <p14:creationId xmlns:p14="http://schemas.microsoft.com/office/powerpoint/2010/main" val="110456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5544616" cy="4176464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Assumere </a:t>
            </a:r>
            <a:br>
              <a:rPr lang="it-IT" dirty="0" smtClean="0">
                <a:solidFill>
                  <a:srgbClr val="C00000"/>
                </a:solidFill>
              </a:rPr>
            </a:br>
            <a:r>
              <a:rPr lang="it-IT" dirty="0" smtClean="0">
                <a:solidFill>
                  <a:srgbClr val="C00000"/>
                </a:solidFill>
              </a:rPr>
              <a:t>e vivere </a:t>
            </a:r>
            <a:br>
              <a:rPr lang="it-IT" dirty="0" smtClean="0">
                <a:solidFill>
                  <a:srgbClr val="C00000"/>
                </a:solidFill>
              </a:rPr>
            </a:br>
            <a:r>
              <a:rPr lang="it-IT" dirty="0" smtClean="0">
                <a:solidFill>
                  <a:srgbClr val="C00000"/>
                </a:solidFill>
              </a:rPr>
              <a:t>gli  insegnamenti del  Pastore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764704"/>
            <a:ext cx="3600400" cy="5292468"/>
          </a:xfrm>
        </p:spPr>
      </p:pic>
    </p:spTree>
    <p:extLst>
      <p:ext uri="{BB962C8B-B14F-4D97-AF65-F5344CB8AC3E}">
        <p14:creationId xmlns:p14="http://schemas.microsoft.com/office/powerpoint/2010/main" val="156368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4941168"/>
            <a:ext cx="7632848" cy="1728192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La  vita  consacrata  si  pone  nel  </a:t>
            </a:r>
            <a:r>
              <a:rPr lang="it-IT" sz="2800" dirty="0" smtClean="0">
                <a:solidFill>
                  <a:srgbClr val="C00000"/>
                </a:solidFill>
              </a:rPr>
              <a:t>cuore</a:t>
            </a:r>
            <a:r>
              <a:rPr lang="it-IT" sz="2800" dirty="0" smtClean="0">
                <a:solidFill>
                  <a:srgbClr val="002060"/>
                </a:solidFill>
              </a:rPr>
              <a:t>  stesso </a:t>
            </a:r>
            <a:br>
              <a:rPr lang="it-IT" sz="2800" dirty="0" smtClean="0">
                <a:solidFill>
                  <a:srgbClr val="002060"/>
                </a:solidFill>
              </a:rPr>
            </a:br>
            <a:r>
              <a:rPr lang="it-IT" sz="2800" dirty="0" smtClean="0">
                <a:solidFill>
                  <a:srgbClr val="002060"/>
                </a:solidFill>
              </a:rPr>
              <a:t>della  </a:t>
            </a:r>
            <a:r>
              <a:rPr lang="it-IT" sz="2800" dirty="0" smtClean="0">
                <a:solidFill>
                  <a:srgbClr val="C00000"/>
                </a:solidFill>
              </a:rPr>
              <a:t>Chiesa</a:t>
            </a:r>
            <a:r>
              <a:rPr lang="it-IT" sz="2800" dirty="0" smtClean="0">
                <a:solidFill>
                  <a:srgbClr val="002060"/>
                </a:solidFill>
              </a:rPr>
              <a:t>  come  </a:t>
            </a:r>
            <a:r>
              <a:rPr lang="it-IT" sz="2800" dirty="0" smtClean="0">
                <a:solidFill>
                  <a:srgbClr val="C00000"/>
                </a:solidFill>
              </a:rPr>
              <a:t>elemento  decisivo </a:t>
            </a:r>
            <a:r>
              <a:rPr lang="it-IT" sz="2800" dirty="0" smtClean="0">
                <a:solidFill>
                  <a:srgbClr val="002060"/>
                </a:solidFill>
              </a:rPr>
              <a:t/>
            </a:r>
            <a:br>
              <a:rPr lang="it-IT" sz="2800" dirty="0" smtClean="0">
                <a:solidFill>
                  <a:srgbClr val="002060"/>
                </a:solidFill>
              </a:rPr>
            </a:br>
            <a:r>
              <a:rPr lang="it-IT" sz="2800" dirty="0" smtClean="0">
                <a:solidFill>
                  <a:srgbClr val="002060"/>
                </a:solidFill>
              </a:rPr>
              <a:t>per  la  sua  missione   </a:t>
            </a:r>
            <a:r>
              <a:rPr lang="it-IT" sz="2400" dirty="0" smtClean="0">
                <a:solidFill>
                  <a:srgbClr val="002060"/>
                </a:solidFill>
              </a:rPr>
              <a:t>(VC 37)</a:t>
            </a:r>
            <a:endParaRPr lang="it-IT" sz="2400" dirty="0">
              <a:solidFill>
                <a:srgbClr val="00206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5832648" cy="44995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44827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275</TotalTime>
  <Words>143</Words>
  <Application>Microsoft Office PowerPoint</Application>
  <PresentationFormat>Presentazione su schermo (4:3)</PresentationFormat>
  <Paragraphs>54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NewsPrint</vt:lpstr>
      <vt:lpstr>Presentazione standard di PowerPoint</vt:lpstr>
      <vt:lpstr>PREMESSA</vt:lpstr>
      <vt:lpstr>Guardare  al  passato  con  gratitudine</vt:lpstr>
      <vt:lpstr>Vivere il presente  con  passione</vt:lpstr>
      <vt:lpstr>   Abbracciare il futuro  con  speranza</vt:lpstr>
      <vt:lpstr>* Conoscenza reciproca * Inserimento nella Chiesa locale</vt:lpstr>
      <vt:lpstr>Conoscenza  reciproca</vt:lpstr>
      <vt:lpstr>Assumere  e vivere  gli  insegnamenti del  Pastore</vt:lpstr>
      <vt:lpstr>La  vita  consacrata  si  pone  nel  cuore  stesso  della  Chiesa  come  elemento  decisivo  per  la  sua  missione   (VC 37)</vt:lpstr>
      <vt:lpstr>IL  PASSATO</vt:lpstr>
      <vt:lpstr>Il  Cammino  fatto</vt:lpstr>
      <vt:lpstr>La  ricaduta  nelle  nostre comunità</vt:lpstr>
      <vt:lpstr>Il   presente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PREMESSA</dc:title>
  <dc:creator>luigi</dc:creator>
  <cp:lastModifiedBy>Franca</cp:lastModifiedBy>
  <cp:revision>46</cp:revision>
  <dcterms:created xsi:type="dcterms:W3CDTF">2017-08-11T19:07:37Z</dcterms:created>
  <dcterms:modified xsi:type="dcterms:W3CDTF">2017-09-18T15:36:53Z</dcterms:modified>
</cp:coreProperties>
</file>